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handoutMasterIdLst>
    <p:handoutMasterId r:id="rId25"/>
  </p:handoutMasterIdLst>
  <p:sldIdLst>
    <p:sldId id="256" r:id="rId5"/>
    <p:sldId id="257" r:id="rId6"/>
    <p:sldId id="271" r:id="rId7"/>
    <p:sldId id="282" r:id="rId8"/>
    <p:sldId id="285" r:id="rId9"/>
    <p:sldId id="289" r:id="rId10"/>
    <p:sldId id="274" r:id="rId11"/>
    <p:sldId id="277" r:id="rId12"/>
    <p:sldId id="261" r:id="rId13"/>
    <p:sldId id="286" r:id="rId14"/>
    <p:sldId id="287" r:id="rId15"/>
    <p:sldId id="262" r:id="rId16"/>
    <p:sldId id="266" r:id="rId17"/>
    <p:sldId id="267" r:id="rId18"/>
    <p:sldId id="283" r:id="rId19"/>
    <p:sldId id="281" r:id="rId20"/>
    <p:sldId id="258" r:id="rId21"/>
    <p:sldId id="269" r:id="rId22"/>
    <p:sldId id="268" r:id="rId23"/>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C55AB3-D921-F779-53CA-C240BA363FD9}" v="11" dt="2024-09-05T13:36:55.694"/>
    <p1510:client id="{15B39CDB-4C8F-913A-542B-B5B9AEDB89A9}" v="49" dt="2024-09-05T21:14:19.913"/>
    <p1510:client id="{51A07832-CBB0-19AC-659C-9F6964DFC566}" v="6" dt="2024-09-06T07:48:42.4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47" autoAdjust="0"/>
    <p:restoredTop sz="94660"/>
  </p:normalViewPr>
  <p:slideViewPr>
    <p:cSldViewPr snapToGrid="0">
      <p:cViewPr varScale="1">
        <p:scale>
          <a:sx n="83" d="100"/>
          <a:sy n="83" d="100"/>
        </p:scale>
        <p:origin x="137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E6070526-CD9B-45FB-93CB-50E93A2D0E12}" type="datetimeFigureOut">
              <a:rPr lang="en-GB" smtClean="0"/>
              <a:t>10/07/2025</a:t>
            </a:fld>
            <a:endParaRPr lang="en-GB"/>
          </a:p>
        </p:txBody>
      </p:sp>
      <p:sp>
        <p:nvSpPr>
          <p:cNvPr id="4" name="Footer Placeholder 3"/>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94ADBB3B-87B4-40A6-AB84-00EBD4065C5A}" type="slidenum">
              <a:rPr lang="en-GB" smtClean="0"/>
              <a:t>‹#›</a:t>
            </a:fld>
            <a:endParaRPr lang="en-GB"/>
          </a:p>
        </p:txBody>
      </p:sp>
    </p:spTree>
    <p:extLst>
      <p:ext uri="{BB962C8B-B14F-4D97-AF65-F5344CB8AC3E}">
        <p14:creationId xmlns:p14="http://schemas.microsoft.com/office/powerpoint/2010/main" val="559898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EA240752-0E1B-463C-B7B7-397809D8E50A}" type="datetimeFigureOut">
              <a:rPr lang="en-GB" smtClean="0"/>
              <a:t>10/07/2025</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47DCE2C0-FE57-45A4-9E19-93CF050A920C}" type="slidenum">
              <a:rPr lang="en-GB" smtClean="0"/>
              <a:t>‹#›</a:t>
            </a:fld>
            <a:endParaRPr lang="en-GB"/>
          </a:p>
        </p:txBody>
      </p:sp>
    </p:spTree>
    <p:extLst>
      <p:ext uri="{BB962C8B-B14F-4D97-AF65-F5344CB8AC3E}">
        <p14:creationId xmlns:p14="http://schemas.microsoft.com/office/powerpoint/2010/main" val="3237195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have spent our first few days of this term establishing routines and developing relationships. The children have settled in beautifully and as there is a small number we are really able to spend time getting to know them.</a:t>
            </a:r>
            <a:endParaRPr lang="en-GB" dirty="0"/>
          </a:p>
        </p:txBody>
      </p:sp>
      <p:sp>
        <p:nvSpPr>
          <p:cNvPr id="4" name="Slide Number Placeholder 3"/>
          <p:cNvSpPr>
            <a:spLocks noGrp="1"/>
          </p:cNvSpPr>
          <p:nvPr>
            <p:ph type="sldNum" sz="quarter" idx="10"/>
          </p:nvPr>
        </p:nvSpPr>
        <p:spPr/>
        <p:txBody>
          <a:bodyPr/>
          <a:lstStyle/>
          <a:p>
            <a:fld id="{47DCE2C0-FE57-45A4-9E19-93CF050A920C}" type="slidenum">
              <a:rPr lang="en-GB" smtClean="0"/>
              <a:t>3</a:t>
            </a:fld>
            <a:endParaRPr lang="en-GB"/>
          </a:p>
        </p:txBody>
      </p:sp>
    </p:spTree>
    <p:extLst>
      <p:ext uri="{BB962C8B-B14F-4D97-AF65-F5344CB8AC3E}">
        <p14:creationId xmlns:p14="http://schemas.microsoft.com/office/powerpoint/2010/main" val="4109798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9187EA-773E-48D9-B48B-073EE43469C5}"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4018566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187EA-773E-48D9-B48B-073EE43469C5}"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2125450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09187EA-773E-48D9-B48B-073EE43469C5}"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1316813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9187EA-773E-48D9-B48B-073EE43469C5}" type="datetimeFigureOut">
              <a:rPr lang="en-GB" smtClean="0"/>
              <a:t>10/07/2025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1766492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9187EA-773E-48D9-B48B-073EE43469C5}" type="datetimeFigureOut">
              <a:rPr lang="en-GB" smtClean="0"/>
              <a:t>10/07/2025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292344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9187EA-773E-48D9-B48B-073EE43469C5}" type="datetimeFigureOut">
              <a:rPr lang="en-GB" smtClean="0"/>
              <a:t>10/07/2025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2330616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9187EA-773E-48D9-B48B-073EE43469C5}" type="datetimeFigureOut">
              <a:rPr lang="en-GB" smtClean="0"/>
              <a:t>10/07/2025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1095487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09187EA-773E-48D9-B48B-073EE43469C5}" type="datetimeFigureOut">
              <a:rPr lang="en-GB" smtClean="0"/>
              <a:t>10/07/2025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1844671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09187EA-773E-48D9-B48B-073EE43469C5}" type="datetimeFigureOut">
              <a:rPr lang="en-GB" smtClean="0"/>
              <a:t>10/07/2025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1877883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187EA-773E-48D9-B48B-073EE43469C5}"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3067513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9187EA-773E-48D9-B48B-073EE43469C5}"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BCA0D5-E1D9-4873-AE3F-2B0BED5BFD8D}" type="slidenum">
              <a:rPr lang="en-GB" smtClean="0"/>
              <a:t>‹#›</a:t>
            </a:fld>
            <a:endParaRPr lang="en-GB"/>
          </a:p>
        </p:txBody>
      </p:sp>
    </p:spTree>
    <p:extLst>
      <p:ext uri="{BB962C8B-B14F-4D97-AF65-F5344CB8AC3E}">
        <p14:creationId xmlns:p14="http://schemas.microsoft.com/office/powerpoint/2010/main" val="1651981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9187EA-773E-48D9-B48B-073EE43469C5}" type="datetimeFigureOut">
              <a:rPr lang="en-GB" smtClean="0"/>
              <a:t>10/07/2025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BCA0D5-E1D9-4873-AE3F-2B0BED5BFD8D}" type="slidenum">
              <a:rPr lang="en-GB" smtClean="0"/>
              <a:t>‹#›</a:t>
            </a:fld>
            <a:endParaRPr lang="en-GB"/>
          </a:p>
        </p:txBody>
      </p:sp>
    </p:spTree>
    <p:extLst>
      <p:ext uri="{BB962C8B-B14F-4D97-AF65-F5344CB8AC3E}">
        <p14:creationId xmlns:p14="http://schemas.microsoft.com/office/powerpoint/2010/main" val="26829805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mailto:beech@thepinesschool.org.uk" TargetMode="External"/><Relationship Id="rId2" Type="http://schemas.openxmlformats.org/officeDocument/2006/relationships/hyperlink" Target="http://www.thepinesschool.org.uk/" TargetMode="Externa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5.svg"/><Relationship Id="rId10" Type="http://schemas.openxmlformats.org/officeDocument/2006/relationships/image" Target="../media/image1.png"/><Relationship Id="rId4" Type="http://schemas.openxmlformats.org/officeDocument/2006/relationships/image" Target="../media/image16.png"/><Relationship Id="rId9" Type="http://schemas.openxmlformats.org/officeDocument/2006/relationships/image" Target="../media/image9.svg"/></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5.svg"/><Relationship Id="rId10" Type="http://schemas.openxmlformats.org/officeDocument/2006/relationships/image" Target="../media/image1.png"/><Relationship Id="rId4" Type="http://schemas.openxmlformats.org/officeDocument/2006/relationships/image" Target="../media/image20.png"/><Relationship Id="rId9" Type="http://schemas.openxmlformats.org/officeDocument/2006/relationships/image" Target="../media/image9.sv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0" y="895350"/>
            <a:ext cx="9144000" cy="3139321"/>
          </a:xfrm>
          <a:prstGeom prst="rect">
            <a:avLst/>
          </a:prstGeom>
          <a:noFill/>
        </p:spPr>
        <p:txBody>
          <a:bodyPr wrap="square" rtlCol="0">
            <a:spAutoFit/>
          </a:bodyPr>
          <a:lstStyle/>
          <a:p>
            <a:pPr algn="ctr"/>
            <a:r>
              <a:rPr lang="en-GB" sz="5400" b="1" dirty="0">
                <a:solidFill>
                  <a:srgbClr val="00B050"/>
                </a:solidFill>
              </a:rPr>
              <a:t>Welcome to </a:t>
            </a:r>
            <a:r>
              <a:rPr lang="en-GB" sz="5400" b="1" dirty="0" smtClean="0">
                <a:solidFill>
                  <a:srgbClr val="00B050"/>
                </a:solidFill>
              </a:rPr>
              <a:t>Nursery</a:t>
            </a:r>
            <a:endParaRPr lang="en-GB" sz="5400" b="1" dirty="0">
              <a:solidFill>
                <a:srgbClr val="00B050"/>
              </a:solidFill>
            </a:endParaRPr>
          </a:p>
          <a:p>
            <a:pPr algn="ctr"/>
            <a:endParaRPr lang="en-GB" sz="4800" b="1" dirty="0">
              <a:solidFill>
                <a:srgbClr val="00B050"/>
              </a:solidFill>
            </a:endParaRPr>
          </a:p>
          <a:p>
            <a:pPr algn="ctr"/>
            <a:r>
              <a:rPr lang="en-GB" sz="4800" b="1" dirty="0" smtClean="0">
                <a:solidFill>
                  <a:srgbClr val="00B050"/>
                </a:solidFill>
              </a:rPr>
              <a:t>Beech </a:t>
            </a:r>
            <a:endParaRPr lang="en-GB" sz="4800" b="1" dirty="0">
              <a:solidFill>
                <a:srgbClr val="00B050"/>
              </a:solidFill>
            </a:endParaRPr>
          </a:p>
          <a:p>
            <a:pPr algn="ctr"/>
            <a:r>
              <a:rPr lang="en-GB" sz="4800" b="1" dirty="0" smtClean="0">
                <a:solidFill>
                  <a:srgbClr val="00B050"/>
                </a:solidFill>
              </a:rPr>
              <a:t>Mrs Thomas</a:t>
            </a:r>
            <a:endParaRPr lang="en-GB" sz="4800" b="1" dirty="0">
              <a:solidFill>
                <a:srgbClr val="00B050"/>
              </a:solidFill>
            </a:endParaRPr>
          </a:p>
        </p:txBody>
      </p:sp>
      <p:pic>
        <p:nvPicPr>
          <p:cNvPr id="9" name="Picture 8">
            <a:extLst>
              <a:ext uri="{FF2B5EF4-FFF2-40B4-BE49-F238E27FC236}">
                <a16:creationId xmlns:a16="http://schemas.microsoft.com/office/drawing/2014/main" id="{D582A5DF-D41C-4672-B76C-71A7F3F33F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D122F859-1B15-43AA-A863-ECE523773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608160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0" y="686344"/>
            <a:ext cx="9144000" cy="4431983"/>
          </a:xfrm>
          <a:prstGeom prst="rect">
            <a:avLst/>
          </a:prstGeom>
          <a:noFill/>
        </p:spPr>
        <p:txBody>
          <a:bodyPr wrap="square" rtlCol="0">
            <a:spAutoFit/>
          </a:bodyPr>
          <a:lstStyle/>
          <a:p>
            <a:pPr algn="ctr"/>
            <a:r>
              <a:rPr lang="en-GB" sz="5400" b="1" dirty="0" smtClean="0"/>
              <a:t>Staff</a:t>
            </a:r>
            <a:endParaRPr lang="en-GB" sz="4800" b="1" dirty="0"/>
          </a:p>
          <a:p>
            <a:pPr algn="ctr"/>
            <a:r>
              <a:rPr lang="en-GB" sz="4000" b="1" dirty="0"/>
              <a:t>Teacher</a:t>
            </a:r>
            <a:r>
              <a:rPr lang="en-GB" sz="4000" b="1" dirty="0" smtClean="0"/>
              <a:t>: Mrs Thomas</a:t>
            </a:r>
            <a:endParaRPr lang="en-GB" sz="4000" b="1" dirty="0"/>
          </a:p>
          <a:p>
            <a:pPr algn="ctr"/>
            <a:r>
              <a:rPr lang="en-GB" sz="4000" b="1" dirty="0"/>
              <a:t>Year group support staff</a:t>
            </a:r>
            <a:r>
              <a:rPr lang="en-GB" sz="4000" b="1" dirty="0" smtClean="0"/>
              <a:t>:</a:t>
            </a:r>
          </a:p>
          <a:p>
            <a:pPr algn="ctr"/>
            <a:r>
              <a:rPr lang="en-GB" sz="4000" b="1" dirty="0" smtClean="0"/>
              <a:t>Mrs Hatchett </a:t>
            </a:r>
          </a:p>
          <a:p>
            <a:pPr algn="ctr"/>
            <a:r>
              <a:rPr lang="en-GB" sz="4000" b="1" dirty="0" smtClean="0"/>
              <a:t>Miss </a:t>
            </a:r>
            <a:r>
              <a:rPr lang="en-GB" sz="4000" b="1" dirty="0" smtClean="0"/>
              <a:t>Ward</a:t>
            </a:r>
          </a:p>
          <a:p>
            <a:pPr algn="ctr"/>
            <a:endParaRPr lang="en-GB" sz="4000" b="1" dirty="0" smtClean="0"/>
          </a:p>
          <a:p>
            <a:pPr algn="ctr"/>
            <a:r>
              <a:rPr lang="en-GB" sz="2800" b="1" dirty="0" smtClean="0"/>
              <a:t>Entrance/exit </a:t>
            </a:r>
            <a:r>
              <a:rPr lang="en-GB" sz="2800" b="1" dirty="0"/>
              <a:t>door</a:t>
            </a:r>
            <a:r>
              <a:rPr lang="en-GB" sz="2800" b="1" dirty="0" smtClean="0"/>
              <a:t>: Green side gate/ Classroom door</a:t>
            </a:r>
            <a:endParaRPr lang="en-GB" sz="2800" b="1" dirty="0"/>
          </a:p>
        </p:txBody>
      </p:sp>
      <p:pic>
        <p:nvPicPr>
          <p:cNvPr id="3" name="Picture 2">
            <a:extLst>
              <a:ext uri="{FF2B5EF4-FFF2-40B4-BE49-F238E27FC236}">
                <a16:creationId xmlns:a16="http://schemas.microsoft.com/office/drawing/2014/main" id="{2FACC08E-3CA1-498C-820A-310355DAB9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9" name="Picture 8">
            <a:extLst>
              <a:ext uri="{FF2B5EF4-FFF2-40B4-BE49-F238E27FC236}">
                <a16:creationId xmlns:a16="http://schemas.microsoft.com/office/drawing/2014/main" id="{DA43A2E9-89A5-477F-BF1E-FE9BC39683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1604377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02762" y="3465826"/>
            <a:ext cx="3670660" cy="2741666"/>
          </a:xfrm>
          <a:prstGeom prst="rect">
            <a:avLst/>
          </a:prstGeom>
        </p:spPr>
      </p:pic>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9" name="TextBox 8"/>
          <p:cNvSpPr txBox="1"/>
          <p:nvPr/>
        </p:nvSpPr>
        <p:spPr>
          <a:xfrm>
            <a:off x="1706159" y="0"/>
            <a:ext cx="8619408" cy="677108"/>
          </a:xfrm>
          <a:prstGeom prst="rect">
            <a:avLst/>
          </a:prstGeom>
          <a:noFill/>
        </p:spPr>
        <p:txBody>
          <a:bodyPr wrap="square" rtlCol="0">
            <a:spAutoFit/>
          </a:bodyPr>
          <a:lstStyle/>
          <a:p>
            <a:r>
              <a:rPr lang="en-GB" sz="3800" b="1" dirty="0"/>
              <a:t>Welcome </a:t>
            </a:r>
            <a:r>
              <a:rPr lang="en-GB" sz="3800" b="1" dirty="0" smtClean="0"/>
              <a:t>Back/ </a:t>
            </a:r>
            <a:r>
              <a:rPr lang="en-GB" sz="3800" b="1" dirty="0"/>
              <a:t>To </a:t>
            </a:r>
            <a:r>
              <a:rPr lang="en-GB" sz="3800" b="1" dirty="0" smtClean="0"/>
              <a:t>School</a:t>
            </a:r>
            <a:endParaRPr lang="en-GB" sz="3800" b="1" dirty="0"/>
          </a:p>
        </p:txBody>
      </p:sp>
      <p:pic>
        <p:nvPicPr>
          <p:cNvPr id="8" name="Picture 7">
            <a:extLst>
              <a:ext uri="{FF2B5EF4-FFF2-40B4-BE49-F238E27FC236}">
                <a16:creationId xmlns:a16="http://schemas.microsoft.com/office/drawing/2014/main" id="{0451867E-B66F-4A93-8B75-07C5DCAE77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8631E695-B338-484F-9D5F-DC02872CC0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297" y="654908"/>
            <a:ext cx="3623515" cy="2706453"/>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896" y="3361361"/>
            <a:ext cx="3452493" cy="2578714"/>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69280" y="3214997"/>
            <a:ext cx="3427555" cy="2560088"/>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69280" y="654908"/>
            <a:ext cx="3427555" cy="2560088"/>
          </a:xfrm>
          <a:prstGeom prst="rect">
            <a:avLst/>
          </a:prstGeom>
        </p:spPr>
      </p:pic>
    </p:spTree>
    <p:extLst>
      <p:ext uri="{BB962C8B-B14F-4D97-AF65-F5344CB8AC3E}">
        <p14:creationId xmlns:p14="http://schemas.microsoft.com/office/powerpoint/2010/main" val="3916216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8" y="381000"/>
            <a:ext cx="8580429" cy="1261884"/>
          </a:xfrm>
          <a:prstGeom prst="rect">
            <a:avLst/>
          </a:prstGeom>
          <a:noFill/>
        </p:spPr>
        <p:txBody>
          <a:bodyPr wrap="square" lIns="91440" tIns="45720" rIns="91440" bIns="45720" rtlCol="0" anchor="t">
            <a:spAutoFit/>
          </a:bodyPr>
          <a:lstStyle/>
          <a:p>
            <a:pPr algn="ctr"/>
            <a:r>
              <a:rPr lang="en-GB" sz="3800" b="1" dirty="0" smtClean="0"/>
              <a:t>Learning in Nursery:</a:t>
            </a:r>
          </a:p>
          <a:p>
            <a:pPr algn="ctr"/>
            <a:r>
              <a:rPr lang="en-GB" sz="3800" dirty="0" smtClean="0"/>
              <a:t>Early Years foundation stage framework</a:t>
            </a:r>
          </a:p>
        </p:txBody>
      </p:sp>
      <p:pic>
        <p:nvPicPr>
          <p:cNvPr id="9" name="Picture 8">
            <a:extLst>
              <a:ext uri="{FF2B5EF4-FFF2-40B4-BE49-F238E27FC236}">
                <a16:creationId xmlns:a16="http://schemas.microsoft.com/office/drawing/2014/main" id="{3246D1CD-3F32-47EE-8A54-8A4A0C86D5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2A69528E-D4F9-4F8F-A6C3-C214EDCA24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
        <p:nvSpPr>
          <p:cNvPr id="2" name="TextBox 1"/>
          <p:cNvSpPr txBox="1"/>
          <p:nvPr/>
        </p:nvSpPr>
        <p:spPr>
          <a:xfrm>
            <a:off x="184205" y="1829425"/>
            <a:ext cx="4163002" cy="2308324"/>
          </a:xfrm>
          <a:prstGeom prst="rect">
            <a:avLst/>
          </a:prstGeom>
          <a:noFill/>
        </p:spPr>
        <p:txBody>
          <a:bodyPr wrap="square" rtlCol="0">
            <a:spAutoFit/>
          </a:bodyPr>
          <a:lstStyle/>
          <a:p>
            <a:r>
              <a:rPr lang="en-GB" sz="2400" dirty="0" smtClean="0"/>
              <a:t>Prime Areas:</a:t>
            </a:r>
          </a:p>
          <a:p>
            <a:pPr marL="285750" indent="-285750">
              <a:buFont typeface="Arial" panose="020B0604020202020204" pitchFamily="34" charset="0"/>
              <a:buChar char="•"/>
            </a:pPr>
            <a:r>
              <a:rPr lang="en-GB" sz="2400" dirty="0" smtClean="0"/>
              <a:t>Communication and Language.</a:t>
            </a:r>
          </a:p>
          <a:p>
            <a:pPr marL="285750" indent="-285750">
              <a:buFont typeface="Arial" panose="020B0604020202020204" pitchFamily="34" charset="0"/>
              <a:buChar char="•"/>
            </a:pPr>
            <a:r>
              <a:rPr lang="en-GB" sz="2400" dirty="0" smtClean="0"/>
              <a:t>Personal Social and Emotional Development.</a:t>
            </a:r>
          </a:p>
          <a:p>
            <a:pPr marL="285750" indent="-285750">
              <a:buFont typeface="Arial" panose="020B0604020202020204" pitchFamily="34" charset="0"/>
              <a:buChar char="•"/>
            </a:pPr>
            <a:r>
              <a:rPr lang="en-GB" sz="2400" dirty="0" smtClean="0"/>
              <a:t>Physical Development.</a:t>
            </a:r>
            <a:endParaRPr lang="en-GB" sz="2400" dirty="0"/>
          </a:p>
        </p:txBody>
      </p:sp>
      <p:sp>
        <p:nvSpPr>
          <p:cNvPr id="11" name="TextBox 10"/>
          <p:cNvSpPr txBox="1"/>
          <p:nvPr/>
        </p:nvSpPr>
        <p:spPr>
          <a:xfrm>
            <a:off x="3952791" y="1805058"/>
            <a:ext cx="3804758" cy="2585323"/>
          </a:xfrm>
          <a:prstGeom prst="rect">
            <a:avLst/>
          </a:prstGeom>
          <a:noFill/>
        </p:spPr>
        <p:txBody>
          <a:bodyPr wrap="square" rtlCol="0">
            <a:spAutoFit/>
          </a:bodyPr>
          <a:lstStyle/>
          <a:p>
            <a:r>
              <a:rPr lang="en-GB" sz="2400" dirty="0" smtClean="0"/>
              <a:t>Specific Areas:</a:t>
            </a:r>
          </a:p>
          <a:p>
            <a:pPr marL="285750" indent="-285750">
              <a:buFont typeface="Arial" panose="020B0604020202020204" pitchFamily="34" charset="0"/>
              <a:buChar char="•"/>
            </a:pPr>
            <a:r>
              <a:rPr lang="en-GB" sz="2400" dirty="0" smtClean="0"/>
              <a:t>Literacy.</a:t>
            </a:r>
          </a:p>
          <a:p>
            <a:pPr marL="285750" indent="-285750">
              <a:buFont typeface="Arial" panose="020B0604020202020204" pitchFamily="34" charset="0"/>
              <a:buChar char="•"/>
            </a:pPr>
            <a:r>
              <a:rPr lang="en-GB" sz="2400" dirty="0" smtClean="0"/>
              <a:t>Mathematics.</a:t>
            </a:r>
          </a:p>
          <a:p>
            <a:pPr marL="285750" indent="-285750">
              <a:buFont typeface="Arial" panose="020B0604020202020204" pitchFamily="34" charset="0"/>
              <a:buChar char="•"/>
            </a:pPr>
            <a:r>
              <a:rPr lang="en-GB" sz="2400" dirty="0" smtClean="0"/>
              <a:t>Understanding the World.</a:t>
            </a:r>
          </a:p>
          <a:p>
            <a:pPr marL="285750" indent="-285750">
              <a:buFont typeface="Arial" panose="020B0604020202020204" pitchFamily="34" charset="0"/>
              <a:buChar char="•"/>
            </a:pPr>
            <a:r>
              <a:rPr lang="en-GB" sz="2400" dirty="0" smtClean="0"/>
              <a:t>Expressive Arts and Design.</a:t>
            </a:r>
          </a:p>
          <a:p>
            <a:pPr marL="285750" indent="-285750">
              <a:buFont typeface="Arial" panose="020B0604020202020204" pitchFamily="34" charset="0"/>
              <a:buChar char="•"/>
            </a:pP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78100" y="3638304"/>
            <a:ext cx="3029337" cy="2262653"/>
          </a:xfrm>
          <a:prstGeom prst="rect">
            <a:avLst/>
          </a:prstGeom>
        </p:spPr>
      </p:pic>
    </p:spTree>
    <p:extLst>
      <p:ext uri="{BB962C8B-B14F-4D97-AF65-F5344CB8AC3E}">
        <p14:creationId xmlns:p14="http://schemas.microsoft.com/office/powerpoint/2010/main" val="1871383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8" y="381000"/>
            <a:ext cx="8580429" cy="677108"/>
          </a:xfrm>
          <a:prstGeom prst="rect">
            <a:avLst/>
          </a:prstGeom>
          <a:noFill/>
        </p:spPr>
        <p:txBody>
          <a:bodyPr wrap="square" lIns="91440" tIns="45720" rIns="91440" bIns="45720" rtlCol="0" anchor="t">
            <a:spAutoFit/>
          </a:bodyPr>
          <a:lstStyle/>
          <a:p>
            <a:pPr algn="ctr"/>
            <a:r>
              <a:rPr lang="en-GB" sz="3800" b="1" dirty="0" smtClean="0"/>
              <a:t>Learning in Nursery:</a:t>
            </a:r>
          </a:p>
        </p:txBody>
      </p:sp>
      <p:pic>
        <p:nvPicPr>
          <p:cNvPr id="9" name="Picture 8">
            <a:extLst>
              <a:ext uri="{FF2B5EF4-FFF2-40B4-BE49-F238E27FC236}">
                <a16:creationId xmlns:a16="http://schemas.microsoft.com/office/drawing/2014/main" id="{3246D1CD-3F32-47EE-8A54-8A4A0C86D5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2A69528E-D4F9-4F8F-A6C3-C214EDCA24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
        <p:nvSpPr>
          <p:cNvPr id="2" name="TextBox 1"/>
          <p:cNvSpPr txBox="1"/>
          <p:nvPr/>
        </p:nvSpPr>
        <p:spPr>
          <a:xfrm>
            <a:off x="396641" y="1185891"/>
            <a:ext cx="4163002" cy="2677656"/>
          </a:xfrm>
          <a:prstGeom prst="rect">
            <a:avLst/>
          </a:prstGeom>
          <a:noFill/>
        </p:spPr>
        <p:txBody>
          <a:bodyPr wrap="square" rtlCol="0">
            <a:spAutoFit/>
          </a:bodyPr>
          <a:lstStyle/>
          <a:p>
            <a:r>
              <a:rPr lang="en-GB" sz="2400" dirty="0" smtClean="0"/>
              <a:t>Group time:</a:t>
            </a:r>
          </a:p>
          <a:p>
            <a:pPr marL="342900" indent="-342900">
              <a:buFont typeface="Arial" panose="020B0604020202020204" pitchFamily="34" charset="0"/>
              <a:buChar char="•"/>
            </a:pPr>
            <a:r>
              <a:rPr lang="en-GB" sz="2400" dirty="0" smtClean="0"/>
              <a:t>Small groups of </a:t>
            </a:r>
            <a:r>
              <a:rPr lang="en-GB" sz="2400" dirty="0" smtClean="0"/>
              <a:t>7 </a:t>
            </a:r>
            <a:r>
              <a:rPr lang="en-GB" sz="2400" dirty="0" smtClean="0"/>
              <a:t>children. </a:t>
            </a:r>
          </a:p>
          <a:p>
            <a:pPr marL="342900" indent="-342900">
              <a:buFont typeface="Arial" panose="020B0604020202020204" pitchFamily="34" charset="0"/>
              <a:buChar char="•"/>
            </a:pPr>
            <a:r>
              <a:rPr lang="en-GB" sz="2400" dirty="0" smtClean="0"/>
              <a:t>Complete the calendar.</a:t>
            </a:r>
          </a:p>
          <a:p>
            <a:pPr marL="342900" indent="-342900">
              <a:buFont typeface="Arial" panose="020B0604020202020204" pitchFamily="34" charset="0"/>
              <a:buChar char="•"/>
            </a:pPr>
            <a:r>
              <a:rPr lang="en-GB" sz="2400" dirty="0" smtClean="0"/>
              <a:t>Name recognition.</a:t>
            </a:r>
          </a:p>
          <a:p>
            <a:pPr marL="342900" indent="-342900">
              <a:buFont typeface="Arial" panose="020B0604020202020204" pitchFamily="34" charset="0"/>
              <a:buChar char="•"/>
            </a:pPr>
            <a:r>
              <a:rPr lang="en-GB" sz="2400" dirty="0" smtClean="0"/>
              <a:t>Rhyme of the week.</a:t>
            </a:r>
          </a:p>
          <a:p>
            <a:pPr marL="342900" indent="-342900">
              <a:buFont typeface="Arial" panose="020B0604020202020204" pitchFamily="34" charset="0"/>
              <a:buChar char="•"/>
            </a:pPr>
            <a:r>
              <a:rPr lang="en-GB" sz="2400" dirty="0" smtClean="0"/>
              <a:t>Short activity linked to one of our areas of the curriculum.</a:t>
            </a:r>
          </a:p>
        </p:txBody>
      </p:sp>
      <p:sp>
        <p:nvSpPr>
          <p:cNvPr id="11" name="TextBox 10"/>
          <p:cNvSpPr txBox="1"/>
          <p:nvPr/>
        </p:nvSpPr>
        <p:spPr>
          <a:xfrm>
            <a:off x="5140411" y="1160926"/>
            <a:ext cx="3606948" cy="4801314"/>
          </a:xfrm>
          <a:prstGeom prst="rect">
            <a:avLst/>
          </a:prstGeom>
          <a:noFill/>
        </p:spPr>
        <p:txBody>
          <a:bodyPr wrap="square" rtlCol="0">
            <a:spAutoFit/>
          </a:bodyPr>
          <a:lstStyle/>
          <a:p>
            <a:r>
              <a:rPr lang="en-GB" sz="2400" dirty="0" smtClean="0"/>
              <a:t>Continuous provision:</a:t>
            </a:r>
          </a:p>
          <a:p>
            <a:pPr marL="342900" indent="-342900">
              <a:buFont typeface="Arial" panose="020B0604020202020204" pitchFamily="34" charset="0"/>
              <a:buChar char="•"/>
            </a:pPr>
            <a:r>
              <a:rPr lang="en-GB" sz="2400" dirty="0" smtClean="0"/>
              <a:t>The resources in the classroom and outside space that the children access support their learning. </a:t>
            </a:r>
          </a:p>
          <a:p>
            <a:pPr marL="342900" indent="-342900">
              <a:buFont typeface="Arial" panose="020B0604020202020204" pitchFamily="34" charset="0"/>
              <a:buChar char="•"/>
            </a:pPr>
            <a:r>
              <a:rPr lang="en-GB" sz="2400" dirty="0" smtClean="0"/>
              <a:t>Adult support the children in their play to further their learning. Demonstrating skills, asking questions, building language.</a:t>
            </a:r>
          </a:p>
          <a:p>
            <a:pPr marL="342900" indent="-342900">
              <a:buFont typeface="Arial" panose="020B0604020202020204" pitchFamily="34" charset="0"/>
              <a:buChar char="•"/>
            </a:pP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131" y="3717652"/>
            <a:ext cx="2780200" cy="2076569"/>
          </a:xfrm>
          <a:prstGeom prst="rect">
            <a:avLst/>
          </a:prstGeom>
        </p:spPr>
      </p:pic>
    </p:spTree>
    <p:extLst>
      <p:ext uri="{BB962C8B-B14F-4D97-AF65-F5344CB8AC3E}">
        <p14:creationId xmlns:p14="http://schemas.microsoft.com/office/powerpoint/2010/main" val="1760076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6186309"/>
          </a:xfrm>
          <a:prstGeom prst="rect">
            <a:avLst/>
          </a:prstGeom>
          <a:noFill/>
        </p:spPr>
        <p:txBody>
          <a:bodyPr wrap="square" rtlCol="0">
            <a:spAutoFit/>
          </a:bodyPr>
          <a:lstStyle/>
          <a:p>
            <a:r>
              <a:rPr lang="en-GB" sz="3800" b="1" dirty="0" smtClean="0"/>
              <a:t>In the moment planning/ Seesaw</a:t>
            </a:r>
          </a:p>
          <a:p>
            <a:endParaRPr lang="en-GB" b="1" dirty="0"/>
          </a:p>
          <a:p>
            <a:pPr marL="571500" indent="-571500">
              <a:buFont typeface="Arial" panose="020B0604020202020204" pitchFamily="34" charset="0"/>
              <a:buChar char="•"/>
            </a:pPr>
            <a:r>
              <a:rPr lang="en-GB" sz="2800" dirty="0" smtClean="0"/>
              <a:t>Once a term your child will be a focus child. During this week we will record some of their learning moments that happen in their play and group time. We will also send home a letter asking for some information about what your child is enjoying at home and any achievements. </a:t>
            </a:r>
          </a:p>
          <a:p>
            <a:pPr marL="571500" indent="-571500">
              <a:buFont typeface="Arial" panose="020B0604020202020204" pitchFamily="34" charset="0"/>
              <a:buChar char="•"/>
            </a:pPr>
            <a:r>
              <a:rPr lang="en-GB" sz="2800" dirty="0" smtClean="0"/>
              <a:t>The learning moments that we record will then be sent to you as a paper copy and via seesaw.</a:t>
            </a:r>
          </a:p>
          <a:p>
            <a:pPr marL="571500" indent="-571500">
              <a:buFont typeface="Arial" panose="020B0604020202020204" pitchFamily="34" charset="0"/>
              <a:buChar char="•"/>
            </a:pPr>
            <a:r>
              <a:rPr lang="en-GB" sz="2800" dirty="0" smtClean="0"/>
              <a:t>We will also send photo of other moments in Nursery such as </a:t>
            </a:r>
            <a:r>
              <a:rPr lang="en-GB" sz="2800" smtClean="0"/>
              <a:t>Sports Day via Seesaw</a:t>
            </a:r>
            <a:r>
              <a:rPr lang="en-GB" sz="3800" smtClean="0"/>
              <a:t>.</a:t>
            </a:r>
            <a:endParaRPr lang="en-GB" sz="3800" dirty="0"/>
          </a:p>
          <a:p>
            <a:pPr algn="ctr"/>
            <a:endParaRPr lang="en-GB" sz="4800" b="1" dirty="0"/>
          </a:p>
        </p:txBody>
      </p:sp>
      <p:sp>
        <p:nvSpPr>
          <p:cNvPr id="2" name="Rectangle 1">
            <a:extLst>
              <a:ext uri="{FF2B5EF4-FFF2-40B4-BE49-F238E27FC236}">
                <a16:creationId xmlns:a16="http://schemas.microsoft.com/office/drawing/2014/main" id="{05BB9DF5-C2E4-4775-8D1F-5C83EC863065}"/>
              </a:ext>
            </a:extLst>
          </p:cNvPr>
          <p:cNvSpPr/>
          <p:nvPr/>
        </p:nvSpPr>
        <p:spPr>
          <a:xfrm>
            <a:off x="304080" y="1290951"/>
            <a:ext cx="8277226" cy="1015663"/>
          </a:xfrm>
          <a:prstGeom prst="rect">
            <a:avLst/>
          </a:prstGeom>
        </p:spPr>
        <p:txBody>
          <a:bodyPr wrap="square">
            <a:spAutoFit/>
          </a:bodyPr>
          <a:lstStyle/>
          <a:p>
            <a:endParaRPr lang="en-GB" sz="3000" dirty="0"/>
          </a:p>
          <a:p>
            <a:pPr marL="457200" indent="-457200">
              <a:buFont typeface="Arial" panose="020B0604020202020204" pitchFamily="34" charset="0"/>
              <a:buChar char="•"/>
            </a:pPr>
            <a:endParaRPr lang="en-GB" sz="3000" dirty="0"/>
          </a:p>
        </p:txBody>
      </p:sp>
      <p:pic>
        <p:nvPicPr>
          <p:cNvPr id="9" name="Picture 8">
            <a:extLst>
              <a:ext uri="{FF2B5EF4-FFF2-40B4-BE49-F238E27FC236}">
                <a16:creationId xmlns:a16="http://schemas.microsoft.com/office/drawing/2014/main" id="{4AB35280-FA4C-4322-B458-7E0BA31BA8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1A6499DF-83AE-4352-8737-202FB99915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805311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4031873"/>
          </a:xfrm>
          <a:prstGeom prst="rect">
            <a:avLst/>
          </a:prstGeom>
          <a:noFill/>
        </p:spPr>
        <p:txBody>
          <a:bodyPr wrap="square" rtlCol="0">
            <a:spAutoFit/>
          </a:bodyPr>
          <a:lstStyle/>
          <a:p>
            <a:r>
              <a:rPr lang="en-GB" sz="3800" b="1" dirty="0"/>
              <a:t>How you can support your child in </a:t>
            </a:r>
            <a:r>
              <a:rPr lang="en-GB" sz="3800" b="1" dirty="0" smtClean="0"/>
              <a:t>Nursery</a:t>
            </a:r>
            <a:endParaRPr lang="en-GB" sz="4800" b="1" dirty="0"/>
          </a:p>
          <a:p>
            <a:r>
              <a:rPr lang="en-GB" sz="3000" dirty="0"/>
              <a:t>Maths: </a:t>
            </a:r>
            <a:r>
              <a:rPr lang="en-GB" sz="3000" dirty="0" smtClean="0"/>
              <a:t>Recognising numerals and counting to 10.</a:t>
            </a:r>
            <a:endParaRPr lang="en-GB" sz="3000" dirty="0"/>
          </a:p>
          <a:p>
            <a:r>
              <a:rPr lang="en-GB" sz="3000" dirty="0" smtClean="0"/>
              <a:t>PSED: Encourage your child to be independent with things like eating, toileting, and getting dressed.</a:t>
            </a:r>
            <a:r>
              <a:rPr lang="en-GB" sz="3000" dirty="0"/>
              <a:t> Literacy: Share stories with your children. Talk about what parts they like and look a the pictures.</a:t>
            </a:r>
          </a:p>
          <a:p>
            <a:endParaRPr lang="en-GB" sz="3000" dirty="0"/>
          </a:p>
        </p:txBody>
      </p:sp>
      <p:pic>
        <p:nvPicPr>
          <p:cNvPr id="9" name="Picture 8">
            <a:extLst>
              <a:ext uri="{FF2B5EF4-FFF2-40B4-BE49-F238E27FC236}">
                <a16:creationId xmlns:a16="http://schemas.microsoft.com/office/drawing/2014/main" id="{4BDFF150-8127-4BEB-81D7-31D7C66266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19A66585-B824-4915-8206-349DB827C7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3074" name="Picture 2" descr="9,100+ Parent And Child Playing Stock Illustrations, Royalty-Free Vector  Graphics &amp; Clip Art - iStock | Parent and child playing games, Parent and child  playing outside, Parent and child playing at home"/>
          <p:cNvPicPr>
            <a:picLocks noChangeAspect="1" noChangeArrowheads="1"/>
          </p:cNvPicPr>
          <p:nvPr/>
        </p:nvPicPr>
        <p:blipFill rotWithShape="1">
          <a:blip r:embed="rId3">
            <a:extLst>
              <a:ext uri="{28A0092B-C50C-407E-A947-70E740481C1C}">
                <a14:useLocalDpi xmlns:a14="http://schemas.microsoft.com/office/drawing/2010/main" val="0"/>
              </a:ext>
            </a:extLst>
          </a:blip>
          <a:srcRect l="9455" t="21208" r="10864" b="16454"/>
          <a:stretch/>
        </p:blipFill>
        <p:spPr bwMode="auto">
          <a:xfrm>
            <a:off x="2881025" y="3924180"/>
            <a:ext cx="2900939" cy="1724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962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pic>
        <p:nvPicPr>
          <p:cNvPr id="9" name="Picture 8">
            <a:extLst>
              <a:ext uri="{FF2B5EF4-FFF2-40B4-BE49-F238E27FC236}">
                <a16:creationId xmlns:a16="http://schemas.microsoft.com/office/drawing/2014/main" id="{4BDFF150-8127-4BEB-81D7-31D7C66266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19A66585-B824-4915-8206-349DB827C7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2052" name="Picture 4" descr="Importance of Reading - Top Education News Feed in Nigeria Today"/>
          <p:cNvPicPr>
            <a:picLocks noChangeAspect="1" noChangeArrowheads="1"/>
          </p:cNvPicPr>
          <p:nvPr/>
        </p:nvPicPr>
        <p:blipFill rotWithShape="1">
          <a:blip r:embed="rId3">
            <a:extLst>
              <a:ext uri="{28A0092B-C50C-407E-A947-70E740481C1C}">
                <a14:useLocalDpi xmlns:a14="http://schemas.microsoft.com/office/drawing/2010/main" val="0"/>
              </a:ext>
            </a:extLst>
          </a:blip>
          <a:srcRect t="14498"/>
          <a:stretch/>
        </p:blipFill>
        <p:spPr bwMode="auto">
          <a:xfrm>
            <a:off x="742833" y="243839"/>
            <a:ext cx="7530310" cy="36217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13509" y="4188823"/>
            <a:ext cx="8433850" cy="954107"/>
          </a:xfrm>
          <a:prstGeom prst="rect">
            <a:avLst/>
          </a:prstGeom>
          <a:noFill/>
        </p:spPr>
        <p:txBody>
          <a:bodyPr wrap="square" rtlCol="0">
            <a:spAutoFit/>
          </a:bodyPr>
          <a:lstStyle/>
          <a:p>
            <a:pPr algn="ctr"/>
            <a:r>
              <a:rPr lang="en-GB" sz="2800" b="1" dirty="0"/>
              <a:t>Children who read for 20 minutes per day are exposed to 1.8 million words per year!</a:t>
            </a:r>
          </a:p>
        </p:txBody>
      </p:sp>
    </p:spTree>
    <p:extLst>
      <p:ext uri="{BB962C8B-B14F-4D97-AF65-F5344CB8AC3E}">
        <p14:creationId xmlns:p14="http://schemas.microsoft.com/office/powerpoint/2010/main" val="3413306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3293209"/>
          </a:xfrm>
          <a:prstGeom prst="rect">
            <a:avLst/>
          </a:prstGeom>
          <a:noFill/>
        </p:spPr>
        <p:txBody>
          <a:bodyPr wrap="square" rtlCol="0">
            <a:spAutoFit/>
          </a:bodyPr>
          <a:lstStyle/>
          <a:p>
            <a:r>
              <a:rPr lang="en-GB" sz="3800" b="1" dirty="0" smtClean="0"/>
              <a:t>Snacks</a:t>
            </a:r>
            <a:endParaRPr lang="en-GB" sz="3800" b="1" dirty="0"/>
          </a:p>
          <a:p>
            <a:pPr algn="ctr"/>
            <a:endParaRPr lang="en-GB" sz="3000" b="1" dirty="0"/>
          </a:p>
          <a:p>
            <a:pPr marL="457200" indent="-457200">
              <a:buFont typeface="Arial" panose="020B0604020202020204" pitchFamily="34" charset="0"/>
              <a:buChar char="•"/>
            </a:pPr>
            <a:r>
              <a:rPr lang="en-GB" sz="2800" dirty="0" smtClean="0"/>
              <a:t>Water </a:t>
            </a:r>
            <a:r>
              <a:rPr lang="en-GB" sz="2800" dirty="0"/>
              <a:t>bottles should come to school </a:t>
            </a:r>
            <a:r>
              <a:rPr lang="en-GB" sz="2800" dirty="0" smtClean="0"/>
              <a:t>everyday. </a:t>
            </a:r>
            <a:r>
              <a:rPr lang="en-GB" sz="2800" dirty="0"/>
              <a:t>Please name them!</a:t>
            </a:r>
          </a:p>
          <a:p>
            <a:pPr marL="457200" indent="-457200">
              <a:buFont typeface="Arial" panose="020B0604020202020204" pitchFamily="34" charset="0"/>
              <a:buChar char="•"/>
            </a:pPr>
            <a:r>
              <a:rPr lang="en-GB" sz="2800" dirty="0" smtClean="0"/>
              <a:t>Fruit/ </a:t>
            </a:r>
            <a:r>
              <a:rPr lang="en-GB" sz="2800" dirty="0"/>
              <a:t>Vegetables </a:t>
            </a:r>
            <a:r>
              <a:rPr lang="en-GB" sz="2800" dirty="0" smtClean="0"/>
              <a:t>and milk </a:t>
            </a:r>
            <a:r>
              <a:rPr lang="en-GB" sz="2800" dirty="0"/>
              <a:t>and </a:t>
            </a:r>
            <a:r>
              <a:rPr lang="en-GB" sz="2800" dirty="0" smtClean="0"/>
              <a:t>water are </a:t>
            </a:r>
            <a:r>
              <a:rPr lang="en-GB" sz="2800" dirty="0"/>
              <a:t>provided </a:t>
            </a:r>
            <a:r>
              <a:rPr lang="en-GB" sz="2800" dirty="0" smtClean="0"/>
              <a:t>on our snack table. The children can access this throughout the day.</a:t>
            </a:r>
            <a:endParaRPr lang="en-GB" sz="2800" b="1" dirty="0"/>
          </a:p>
        </p:txBody>
      </p:sp>
      <p:pic>
        <p:nvPicPr>
          <p:cNvPr id="9" name="Picture 8">
            <a:extLst>
              <a:ext uri="{FF2B5EF4-FFF2-40B4-BE49-F238E27FC236}">
                <a16:creationId xmlns:a16="http://schemas.microsoft.com/office/drawing/2014/main" id="{0DDCD066-020C-48DC-8129-1B2408470C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F302D56B-DBCF-47BC-A161-B8469E4A6C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4098" name="Picture 2" descr="Fruit Clipart Illustrations &amp; Vectors - Clip Art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97462" y="3131689"/>
            <a:ext cx="3446538" cy="2737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874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5047536"/>
          </a:xfrm>
          <a:prstGeom prst="rect">
            <a:avLst/>
          </a:prstGeom>
          <a:noFill/>
        </p:spPr>
        <p:txBody>
          <a:bodyPr wrap="square" rtlCol="0">
            <a:spAutoFit/>
          </a:bodyPr>
          <a:lstStyle/>
          <a:p>
            <a:endParaRPr lang="en-GB" sz="3800" b="1" dirty="0" smtClean="0"/>
          </a:p>
          <a:p>
            <a:r>
              <a:rPr lang="en-GB" sz="3800" b="1" dirty="0" smtClean="0"/>
              <a:t>Lunches</a:t>
            </a:r>
            <a:endParaRPr lang="en-GB" sz="3800" b="1" dirty="0"/>
          </a:p>
          <a:p>
            <a:pPr algn="ctr"/>
            <a:endParaRPr lang="en-GB" sz="3000" b="1" dirty="0"/>
          </a:p>
          <a:p>
            <a:pPr marL="457200" indent="-457200">
              <a:buFont typeface="Arial" panose="020B0604020202020204" pitchFamily="34" charset="0"/>
              <a:buChar char="•"/>
            </a:pPr>
            <a:r>
              <a:rPr lang="en-GB" sz="2400" dirty="0"/>
              <a:t>Lunches are eaten in the classroom. Hot lunches are brought down from the lunch hall by a member of staff.</a:t>
            </a:r>
          </a:p>
          <a:p>
            <a:pPr marL="457200" indent="-457200">
              <a:buFont typeface="Arial" panose="020B0604020202020204" pitchFamily="34" charset="0"/>
              <a:buChar char="•"/>
            </a:pPr>
            <a:r>
              <a:rPr lang="en-GB" sz="2400" dirty="0" smtClean="0"/>
              <a:t>Packed </a:t>
            </a:r>
            <a:r>
              <a:rPr lang="en-GB" sz="2400" dirty="0"/>
              <a:t>lunches should reflect our aim to be a healthy </a:t>
            </a:r>
            <a:r>
              <a:rPr lang="en-GB" sz="2400" dirty="0" smtClean="0"/>
              <a:t>school</a:t>
            </a:r>
          </a:p>
          <a:p>
            <a:pPr marL="457200" indent="-457200">
              <a:buFont typeface="Arial" panose="020B0604020202020204" pitchFamily="34" charset="0"/>
              <a:buChar char="•"/>
            </a:pPr>
            <a:r>
              <a:rPr lang="en-GB" sz="2400" dirty="0" smtClean="0"/>
              <a:t>We </a:t>
            </a:r>
            <a:r>
              <a:rPr lang="en-GB" sz="2400" dirty="0"/>
              <a:t>do not allow sweets/chocolates or fizzy drinks.</a:t>
            </a:r>
          </a:p>
          <a:p>
            <a:pPr marL="457200" indent="-457200">
              <a:buFont typeface="Arial" panose="020B0604020202020204" pitchFamily="34" charset="0"/>
              <a:buChar char="•"/>
            </a:pPr>
            <a:r>
              <a:rPr lang="en-GB" sz="2400" dirty="0" smtClean="0"/>
              <a:t>We </a:t>
            </a:r>
            <a:r>
              <a:rPr lang="en-GB" sz="2400" dirty="0"/>
              <a:t>are a NUT FREE school (including peanut butter, Nutella </a:t>
            </a:r>
            <a:r>
              <a:rPr lang="en-GB" sz="2400" dirty="0" err="1"/>
              <a:t>etc</a:t>
            </a:r>
            <a:r>
              <a:rPr lang="en-GB" sz="2400" dirty="0"/>
              <a:t>) due to children with severe allergies. </a:t>
            </a:r>
            <a:endParaRPr lang="en-GB" sz="2400" dirty="0" smtClean="0"/>
          </a:p>
          <a:p>
            <a:pPr marL="457200" indent="-457200">
              <a:buFont typeface="Arial" panose="020B0604020202020204" pitchFamily="34" charset="0"/>
              <a:buChar char="•"/>
            </a:pPr>
            <a:r>
              <a:rPr lang="en-GB" sz="2400" dirty="0" smtClean="0"/>
              <a:t>Hot lunches are ordered through the schools gateway app. If you need any help with this please ask!</a:t>
            </a:r>
          </a:p>
          <a:p>
            <a:pPr marL="457200" indent="-457200">
              <a:buFont typeface="Arial" panose="020B0604020202020204" pitchFamily="34" charset="0"/>
              <a:buChar char="•"/>
            </a:pPr>
            <a:r>
              <a:rPr lang="en-GB" sz="2400" dirty="0" smtClean="0"/>
              <a:t>There is an additional cost for hot lunches.</a:t>
            </a:r>
            <a:endParaRPr lang="en-GB" sz="2400" dirty="0"/>
          </a:p>
        </p:txBody>
      </p:sp>
      <p:pic>
        <p:nvPicPr>
          <p:cNvPr id="9" name="Picture 8">
            <a:extLst>
              <a:ext uri="{FF2B5EF4-FFF2-40B4-BE49-F238E27FC236}">
                <a16:creationId xmlns:a16="http://schemas.microsoft.com/office/drawing/2014/main" id="{0DDCD066-020C-48DC-8129-1B2408470C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F302D56B-DBCF-47BC-A161-B8469E4A6C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5122" name="Picture 2" descr="Packed Lunch Vector Art, Icons, and Graphics for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0812" y="194866"/>
            <a:ext cx="2352675" cy="1943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312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3354765"/>
          </a:xfrm>
          <a:prstGeom prst="rect">
            <a:avLst/>
          </a:prstGeom>
          <a:noFill/>
        </p:spPr>
        <p:txBody>
          <a:bodyPr wrap="square" rtlCol="0">
            <a:spAutoFit/>
          </a:bodyPr>
          <a:lstStyle/>
          <a:p>
            <a:r>
              <a:rPr lang="en-GB" sz="3800" b="1" dirty="0" smtClean="0"/>
              <a:t>What your child needs at Nursery</a:t>
            </a:r>
            <a:endParaRPr lang="en-GB" sz="3800" b="1" dirty="0"/>
          </a:p>
          <a:p>
            <a:pPr algn="ctr"/>
            <a:endParaRPr lang="en-GB" sz="3000" b="1" dirty="0"/>
          </a:p>
          <a:p>
            <a:pPr marL="457200" indent="-457200">
              <a:buFont typeface="Arial" panose="020B0604020202020204" pitchFamily="34" charset="0"/>
              <a:buChar char="•"/>
            </a:pPr>
            <a:r>
              <a:rPr lang="en-GB" sz="2400" dirty="0" smtClean="0"/>
              <a:t>Water bottle. </a:t>
            </a:r>
          </a:p>
          <a:p>
            <a:pPr marL="457200" indent="-457200">
              <a:buFont typeface="Arial" panose="020B0604020202020204" pitchFamily="34" charset="0"/>
              <a:buChar char="•"/>
            </a:pPr>
            <a:r>
              <a:rPr lang="en-GB" sz="2400" dirty="0" smtClean="0"/>
              <a:t>Lunch box (if having a packed lunch).</a:t>
            </a:r>
          </a:p>
          <a:p>
            <a:pPr marL="457200" indent="-457200">
              <a:buFont typeface="Arial" panose="020B0604020202020204" pitchFamily="34" charset="0"/>
              <a:buChar char="•"/>
            </a:pPr>
            <a:r>
              <a:rPr lang="en-GB" sz="2400" dirty="0" smtClean="0"/>
              <a:t>Bag.</a:t>
            </a:r>
          </a:p>
          <a:p>
            <a:pPr marL="457200" indent="-457200">
              <a:buFont typeface="Arial" panose="020B0604020202020204" pitchFamily="34" charset="0"/>
              <a:buChar char="•"/>
            </a:pPr>
            <a:r>
              <a:rPr lang="en-GB" sz="2400" dirty="0" smtClean="0"/>
              <a:t>Coat. </a:t>
            </a:r>
          </a:p>
          <a:p>
            <a:pPr marL="457200" indent="-457200">
              <a:buFont typeface="Arial" panose="020B0604020202020204" pitchFamily="34" charset="0"/>
              <a:buChar char="•"/>
            </a:pPr>
            <a:r>
              <a:rPr lang="en-GB" sz="2400" dirty="0" smtClean="0"/>
              <a:t>Wellies (we go out all in all weathers!).</a:t>
            </a:r>
          </a:p>
          <a:p>
            <a:pPr marL="457200" indent="-457200">
              <a:buFont typeface="Arial" panose="020B0604020202020204" pitchFamily="34" charset="0"/>
              <a:buChar char="•"/>
            </a:pPr>
            <a:r>
              <a:rPr lang="en-GB" sz="2400" dirty="0" smtClean="0"/>
              <a:t>Sunhat/ winter hat, gloves </a:t>
            </a:r>
            <a:r>
              <a:rPr lang="en-GB" sz="2400" dirty="0" err="1" smtClean="0"/>
              <a:t>etc</a:t>
            </a:r>
            <a:r>
              <a:rPr lang="en-GB" sz="2400" dirty="0" smtClean="0"/>
              <a:t> (depending on the weather).</a:t>
            </a:r>
            <a:endParaRPr lang="en-GB" sz="2400" dirty="0"/>
          </a:p>
        </p:txBody>
      </p:sp>
      <p:pic>
        <p:nvPicPr>
          <p:cNvPr id="9" name="Picture 8">
            <a:extLst>
              <a:ext uri="{FF2B5EF4-FFF2-40B4-BE49-F238E27FC236}">
                <a16:creationId xmlns:a16="http://schemas.microsoft.com/office/drawing/2014/main" id="{0DDCD066-020C-48DC-8129-1B2408470C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F302D56B-DBCF-47BC-A161-B8469E4A6C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6146" name="Picture 2" descr="Premium Vector | Backpack clipart cute backpack clipart cartoon sty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0362" y="4587090"/>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6641" y="4535390"/>
            <a:ext cx="5865091" cy="523220"/>
          </a:xfrm>
          <a:prstGeom prst="rect">
            <a:avLst/>
          </a:prstGeom>
          <a:noFill/>
        </p:spPr>
        <p:txBody>
          <a:bodyPr wrap="square" rtlCol="0">
            <a:spAutoFit/>
          </a:bodyPr>
          <a:lstStyle/>
          <a:p>
            <a:r>
              <a:rPr lang="en-GB" sz="2800" dirty="0" smtClean="0"/>
              <a:t>Please make sure everything is named!</a:t>
            </a:r>
            <a:endParaRPr lang="en-GB" dirty="0"/>
          </a:p>
        </p:txBody>
      </p:sp>
    </p:spTree>
    <p:extLst>
      <p:ext uri="{BB962C8B-B14F-4D97-AF65-F5344CB8AC3E}">
        <p14:creationId xmlns:p14="http://schemas.microsoft.com/office/powerpoint/2010/main" val="2274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4832092"/>
          </a:xfrm>
          <a:prstGeom prst="rect">
            <a:avLst/>
          </a:prstGeom>
          <a:noFill/>
        </p:spPr>
        <p:txBody>
          <a:bodyPr wrap="square" lIns="91440" tIns="45720" rIns="91440" bIns="45720" rtlCol="0" anchor="t">
            <a:spAutoFit/>
          </a:bodyPr>
          <a:lstStyle/>
          <a:p>
            <a:r>
              <a:rPr lang="en-GB" sz="3800" b="1" dirty="0"/>
              <a:t>Communication</a:t>
            </a:r>
          </a:p>
          <a:p>
            <a:pPr algn="ctr"/>
            <a:endParaRPr lang="en-GB" sz="3000" b="1" dirty="0"/>
          </a:p>
          <a:p>
            <a:pPr marL="457200" indent="-457200">
              <a:buFont typeface="Arial" panose="020B0604020202020204" pitchFamily="34" charset="0"/>
              <a:buChar char="•"/>
            </a:pPr>
            <a:r>
              <a:rPr lang="en-GB" sz="2400" dirty="0" smtClean="0"/>
              <a:t>Sign </a:t>
            </a:r>
            <a:r>
              <a:rPr lang="en-GB" sz="2400" dirty="0"/>
              <a:t>up for emails from The Pines at the Office </a:t>
            </a:r>
          </a:p>
          <a:p>
            <a:pPr marL="457200" indent="-457200">
              <a:buFont typeface="Arial" panose="020B0604020202020204" pitchFamily="34" charset="0"/>
              <a:buChar char="•"/>
            </a:pPr>
            <a:r>
              <a:rPr lang="en-GB" sz="2400" dirty="0" err="1" smtClean="0"/>
              <a:t>Headteacher’s</a:t>
            </a:r>
            <a:r>
              <a:rPr lang="en-GB" sz="2400" dirty="0" smtClean="0"/>
              <a:t> </a:t>
            </a:r>
            <a:r>
              <a:rPr lang="en-GB" sz="2400" dirty="0"/>
              <a:t>newsletter each </a:t>
            </a:r>
            <a:r>
              <a:rPr lang="en-GB" sz="2400" dirty="0" smtClean="0"/>
              <a:t>Friday</a:t>
            </a:r>
          </a:p>
          <a:p>
            <a:pPr marL="457200" indent="-457200">
              <a:buFont typeface="Arial" panose="020B0604020202020204" pitchFamily="34" charset="0"/>
              <a:buChar char="•"/>
            </a:pPr>
            <a:r>
              <a:rPr lang="en-GB" sz="2400" dirty="0" smtClean="0"/>
              <a:t>Nursery newsletter each Monday </a:t>
            </a:r>
            <a:endParaRPr lang="en-GB" sz="2400" dirty="0"/>
          </a:p>
          <a:p>
            <a:pPr marL="457200" indent="-457200">
              <a:buFont typeface="Arial" panose="020B0604020202020204" pitchFamily="34" charset="0"/>
              <a:buChar char="•"/>
            </a:pPr>
            <a:r>
              <a:rPr lang="en-GB" sz="2400" dirty="0" smtClean="0"/>
              <a:t>Termly </a:t>
            </a:r>
            <a:r>
              <a:rPr lang="en-GB" sz="2400" dirty="0"/>
              <a:t>curriculum newsletter</a:t>
            </a:r>
          </a:p>
          <a:p>
            <a:pPr marL="457200" indent="-457200">
              <a:buFont typeface="Arial" panose="020B0604020202020204" pitchFamily="34" charset="0"/>
              <a:buChar char="•"/>
            </a:pPr>
            <a:r>
              <a:rPr lang="en-GB" sz="2400" dirty="0" smtClean="0"/>
              <a:t>Website</a:t>
            </a:r>
            <a:r>
              <a:rPr lang="en-GB" sz="2400" dirty="0"/>
              <a:t>: </a:t>
            </a:r>
            <a:r>
              <a:rPr lang="en-GB" sz="2400" dirty="0">
                <a:hlinkClick r:id="rId2"/>
              </a:rPr>
              <a:t>www.thepinesschool.org.uk</a:t>
            </a:r>
            <a:r>
              <a:rPr lang="en-GB" sz="2400" dirty="0"/>
              <a:t> especially our class webpage </a:t>
            </a:r>
          </a:p>
          <a:p>
            <a:pPr marL="457200" indent="-457200">
              <a:buFont typeface="Arial" panose="020B0604020202020204" pitchFamily="34" charset="0"/>
              <a:buChar char="•"/>
            </a:pPr>
            <a:r>
              <a:rPr lang="en-GB" sz="2400" dirty="0" smtClean="0"/>
              <a:t>X</a:t>
            </a:r>
            <a:r>
              <a:rPr lang="en-GB" sz="2400" dirty="0"/>
              <a:t>: @thepinesprimary</a:t>
            </a:r>
          </a:p>
          <a:p>
            <a:pPr marL="457200" indent="-457200">
              <a:buFont typeface="Arial" panose="020B0604020202020204" pitchFamily="34" charset="0"/>
              <a:buChar char="•"/>
            </a:pPr>
            <a:r>
              <a:rPr lang="en-GB" sz="2400" dirty="0" smtClean="0"/>
              <a:t>Email</a:t>
            </a:r>
            <a:r>
              <a:rPr lang="en-GB" sz="2400" dirty="0"/>
              <a:t>: Please e-mail the office for </a:t>
            </a:r>
            <a:r>
              <a:rPr lang="en-GB" sz="2400" dirty="0" smtClean="0"/>
              <a:t>urgent </a:t>
            </a:r>
            <a:r>
              <a:rPr lang="en-GB" sz="2400" dirty="0"/>
              <a:t>communication and they will send to the relevant people</a:t>
            </a:r>
            <a:r>
              <a:rPr lang="en-GB" sz="2400" dirty="0" smtClean="0"/>
              <a:t>.</a:t>
            </a:r>
          </a:p>
          <a:p>
            <a:pPr marL="457200" indent="-457200">
              <a:buFont typeface="Arial" panose="020B0604020202020204" pitchFamily="34" charset="0"/>
              <a:buChar char="•"/>
            </a:pPr>
            <a:r>
              <a:rPr lang="en-GB" sz="2400" dirty="0" smtClean="0">
                <a:hlinkClick r:id="rId3"/>
              </a:rPr>
              <a:t>beech@thepinesschool.org.uk</a:t>
            </a:r>
            <a:r>
              <a:rPr lang="en-GB" sz="2400" dirty="0" smtClean="0"/>
              <a:t> </a:t>
            </a:r>
            <a:endParaRPr lang="en-GB" sz="2400" dirty="0"/>
          </a:p>
        </p:txBody>
      </p:sp>
      <p:pic>
        <p:nvPicPr>
          <p:cNvPr id="9" name="Picture 8">
            <a:extLst>
              <a:ext uri="{FF2B5EF4-FFF2-40B4-BE49-F238E27FC236}">
                <a16:creationId xmlns:a16="http://schemas.microsoft.com/office/drawing/2014/main" id="{E30A0A48-96DF-47FD-8561-99CC34ADC0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C2CC357D-2D70-4514-9704-34F0CE9E2D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7170" name="Picture 2" descr="Email Clipart Images - Free Download on Freepi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1655" y="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965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4832092"/>
          </a:xfrm>
          <a:prstGeom prst="rect">
            <a:avLst/>
          </a:prstGeom>
          <a:noFill/>
        </p:spPr>
        <p:txBody>
          <a:bodyPr wrap="square" rtlCol="0">
            <a:spAutoFit/>
          </a:bodyPr>
          <a:lstStyle/>
          <a:p>
            <a:r>
              <a:rPr lang="en-GB" sz="3800" b="1" dirty="0"/>
              <a:t>Attendance</a:t>
            </a:r>
          </a:p>
          <a:p>
            <a:pPr algn="ctr"/>
            <a:endParaRPr lang="en-GB" sz="3000" b="1" dirty="0"/>
          </a:p>
          <a:p>
            <a:pPr algn="just"/>
            <a:r>
              <a:rPr lang="en-GB" sz="3000" dirty="0"/>
              <a:t>Attendance at school is really important. Of course, children will occasionally be unwell and need time off school but please aim for your child to be in school every day. Odd days of absence really disrupt a child’s learning and can make it difficult for them to catch up. If you need to take your child out of school for an unavoidable appointment, please contact the school office.</a:t>
            </a:r>
          </a:p>
        </p:txBody>
      </p:sp>
      <p:pic>
        <p:nvPicPr>
          <p:cNvPr id="9" name="Picture 8">
            <a:extLst>
              <a:ext uri="{FF2B5EF4-FFF2-40B4-BE49-F238E27FC236}">
                <a16:creationId xmlns:a16="http://schemas.microsoft.com/office/drawing/2014/main" id="{3CA01C72-7208-4221-9770-1819036D14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01051014-CE06-46CD-94B4-EA6DB9C844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2452868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4832092"/>
          </a:xfrm>
          <a:prstGeom prst="rect">
            <a:avLst/>
          </a:prstGeom>
          <a:noFill/>
        </p:spPr>
        <p:txBody>
          <a:bodyPr wrap="square" rtlCol="0">
            <a:spAutoFit/>
          </a:bodyPr>
          <a:lstStyle/>
          <a:p>
            <a:r>
              <a:rPr lang="en-GB" sz="3800" b="1" dirty="0"/>
              <a:t>Pupil Premium</a:t>
            </a:r>
          </a:p>
          <a:p>
            <a:pPr algn="ctr"/>
            <a:endParaRPr lang="en-GB" sz="3000" b="1" dirty="0"/>
          </a:p>
          <a:p>
            <a:pPr algn="just"/>
            <a:r>
              <a:rPr lang="en-GB" sz="3000" dirty="0"/>
              <a:t>If you receive Benefits, your child may be entitled to Pupil Premium funding. This benefits both your child and the school. The funding can be used in a variety of ways and could include paying for additional learning support, contributing towards the cost of activities, providing extra resources etc.</a:t>
            </a:r>
          </a:p>
          <a:p>
            <a:pPr algn="just"/>
            <a:r>
              <a:rPr lang="en-GB" sz="3000" dirty="0"/>
              <a:t>If you would like further information, please speak to a member of staff.</a:t>
            </a:r>
          </a:p>
        </p:txBody>
      </p:sp>
      <p:pic>
        <p:nvPicPr>
          <p:cNvPr id="9" name="Picture 8">
            <a:extLst>
              <a:ext uri="{FF2B5EF4-FFF2-40B4-BE49-F238E27FC236}">
                <a16:creationId xmlns:a16="http://schemas.microsoft.com/office/drawing/2014/main" id="{93F97D99-6122-4966-A7AD-E365AAFD86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93651380-E857-4FB2-B10A-04C466AE7E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17329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5293757"/>
          </a:xfrm>
          <a:prstGeom prst="rect">
            <a:avLst/>
          </a:prstGeom>
          <a:noFill/>
        </p:spPr>
        <p:txBody>
          <a:bodyPr wrap="square" rtlCol="0">
            <a:spAutoFit/>
          </a:bodyPr>
          <a:lstStyle/>
          <a:p>
            <a:r>
              <a:rPr lang="en-GB" sz="3800" b="1" dirty="0"/>
              <a:t>Managing Medications in school</a:t>
            </a:r>
            <a:endParaRPr lang="en-GB" sz="3000" b="1" dirty="0"/>
          </a:p>
          <a:p>
            <a:pPr fontAlgn="base"/>
            <a:r>
              <a:rPr lang="en-GB" sz="2000" dirty="0"/>
              <a:t>We have a new 'Managing Medications in Schools Policy'.  This is a Local Authority policy that we have adopted.  Please note there are a  few changes to be aware of:-</a:t>
            </a:r>
          </a:p>
          <a:p>
            <a:pPr marL="285750" indent="-285750" fontAlgn="base">
              <a:buFont typeface="Arial" panose="020B0604020202020204" pitchFamily="34" charset="0"/>
              <a:buChar char="•"/>
            </a:pPr>
            <a:r>
              <a:rPr lang="en-GB" sz="2000" dirty="0"/>
              <a:t>Parents/carers are encouraged to request GPs and other prescribers to prescribe antibiotics to be taken at frequencies that will eliminate the need for them to be given during the school hours where possible. It should normally only be necessary to administer antibiotics in school if the dose needs to be given four times a day, in which case a dose is needed at lunchtime. Antibiotics should always be administered in accordance with the prescriber’s instructions.</a:t>
            </a:r>
          </a:p>
          <a:p>
            <a:pPr marL="285750" indent="-285750" fontAlgn="base">
              <a:buFont typeface="Arial" panose="020B0604020202020204" pitchFamily="34" charset="0"/>
              <a:buChar char="•"/>
            </a:pPr>
            <a:r>
              <a:rPr lang="en-GB" sz="2000" dirty="0"/>
              <a:t>Pupils under the age of 16 years should not be given aspirin, ibuprofen or codeine, or any medicines containing these medicines unless prescribed by a doctor.   We have had a few cases in the past when we have had ibuprofen for migraines, broken bones etc. From now on we would only be able to accept paracetamol.</a:t>
            </a:r>
          </a:p>
        </p:txBody>
      </p:sp>
      <p:pic>
        <p:nvPicPr>
          <p:cNvPr id="9" name="Picture 8">
            <a:extLst>
              <a:ext uri="{FF2B5EF4-FFF2-40B4-BE49-F238E27FC236}">
                <a16:creationId xmlns:a16="http://schemas.microsoft.com/office/drawing/2014/main" id="{93F97D99-6122-4966-A7AD-E365AAFD86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93651380-E857-4FB2-B10A-04C466AE7E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1270922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96641" y="244267"/>
            <a:ext cx="8619408" cy="3231654"/>
          </a:xfrm>
          <a:prstGeom prst="rect">
            <a:avLst/>
          </a:prstGeom>
          <a:noFill/>
        </p:spPr>
        <p:txBody>
          <a:bodyPr wrap="square" rtlCol="0">
            <a:spAutoFit/>
          </a:bodyPr>
          <a:lstStyle/>
          <a:p>
            <a:r>
              <a:rPr lang="en-GB" sz="3000" b="1" dirty="0"/>
              <a:t>Our Vision Statement:</a:t>
            </a:r>
          </a:p>
          <a:p>
            <a:endParaRPr lang="en-GB" sz="3000" b="1" dirty="0"/>
          </a:p>
          <a:p>
            <a:pPr algn="ctr"/>
            <a:r>
              <a:rPr lang="en-GB" sz="4800" b="1" dirty="0"/>
              <a:t>We are a </a:t>
            </a:r>
            <a:r>
              <a:rPr lang="en-GB" sz="4800" b="1" dirty="0">
                <a:solidFill>
                  <a:srgbClr val="FF0000"/>
                </a:solidFill>
              </a:rPr>
              <a:t>v</a:t>
            </a:r>
            <a:r>
              <a:rPr lang="en-GB" sz="4800" b="1" dirty="0">
                <a:solidFill>
                  <a:srgbClr val="FFC000"/>
                </a:solidFill>
              </a:rPr>
              <a:t>i</a:t>
            </a:r>
            <a:r>
              <a:rPr lang="en-GB" sz="4800" b="1" dirty="0">
                <a:solidFill>
                  <a:srgbClr val="FFFF00"/>
                </a:solidFill>
              </a:rPr>
              <a:t>b</a:t>
            </a:r>
            <a:r>
              <a:rPr lang="en-GB" sz="4800" b="1" dirty="0">
                <a:solidFill>
                  <a:srgbClr val="92D050"/>
                </a:solidFill>
              </a:rPr>
              <a:t>r</a:t>
            </a:r>
            <a:r>
              <a:rPr lang="en-GB" sz="4800" b="1" dirty="0">
                <a:solidFill>
                  <a:srgbClr val="00B0F0"/>
                </a:solidFill>
              </a:rPr>
              <a:t>a</a:t>
            </a:r>
            <a:r>
              <a:rPr lang="en-GB" sz="4800" b="1" dirty="0">
                <a:solidFill>
                  <a:srgbClr val="002060"/>
                </a:solidFill>
              </a:rPr>
              <a:t>n</a:t>
            </a:r>
            <a:r>
              <a:rPr lang="en-GB" sz="4800" b="1" dirty="0">
                <a:solidFill>
                  <a:srgbClr val="7030A0"/>
                </a:solidFill>
              </a:rPr>
              <a:t>t</a:t>
            </a:r>
            <a:r>
              <a:rPr lang="en-GB" sz="4800" b="1" dirty="0"/>
              <a:t> school where everyone is challenged to be their best. </a:t>
            </a:r>
            <a:endParaRPr lang="en-GB" sz="4800" dirty="0"/>
          </a:p>
        </p:txBody>
      </p:sp>
      <p:pic>
        <p:nvPicPr>
          <p:cNvPr id="13" name="Picture 12">
            <a:extLst>
              <a:ext uri="{FF2B5EF4-FFF2-40B4-BE49-F238E27FC236}">
                <a16:creationId xmlns:a16="http://schemas.microsoft.com/office/drawing/2014/main" id="{DE5AE3EC-57F9-47E3-9ED2-8F4112CFC5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4" name="Picture 13">
            <a:extLst>
              <a:ext uri="{FF2B5EF4-FFF2-40B4-BE49-F238E27FC236}">
                <a16:creationId xmlns:a16="http://schemas.microsoft.com/office/drawing/2014/main" id="{D3E4C58B-3696-4467-8DF8-F6CD63139C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393694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4862870"/>
          </a:xfrm>
          <a:prstGeom prst="rect">
            <a:avLst/>
          </a:prstGeom>
          <a:noFill/>
        </p:spPr>
        <p:txBody>
          <a:bodyPr wrap="square" rtlCol="0">
            <a:spAutoFit/>
          </a:bodyPr>
          <a:lstStyle/>
          <a:p>
            <a:pPr algn="ctr"/>
            <a:r>
              <a:rPr lang="en-GB" sz="3800" b="1" dirty="0"/>
              <a:t>Be Your BEST</a:t>
            </a:r>
          </a:p>
          <a:p>
            <a:endParaRPr lang="en-GB" sz="3800" b="1" dirty="0"/>
          </a:p>
          <a:p>
            <a:r>
              <a:rPr lang="en-GB" sz="3000" dirty="0"/>
              <a:t>Here at The Pines we strive to be the best version of ourselves.</a:t>
            </a:r>
          </a:p>
          <a:p>
            <a:endParaRPr lang="en-GB" sz="3000" dirty="0"/>
          </a:p>
          <a:p>
            <a:r>
              <a:rPr lang="en-GB" sz="3600" b="1" dirty="0"/>
              <a:t>	B</a:t>
            </a:r>
            <a:r>
              <a:rPr lang="en-GB" sz="3000" dirty="0"/>
              <a:t>elieve</a:t>
            </a:r>
          </a:p>
          <a:p>
            <a:r>
              <a:rPr lang="en-GB" sz="3600" b="1" dirty="0"/>
              <a:t>	E</a:t>
            </a:r>
            <a:r>
              <a:rPr lang="en-GB" sz="3000" dirty="0"/>
              <a:t>xcellence</a:t>
            </a:r>
          </a:p>
          <a:p>
            <a:r>
              <a:rPr lang="en-GB" sz="3600" b="1" dirty="0"/>
              <a:t>	S</a:t>
            </a:r>
            <a:r>
              <a:rPr lang="en-GB" sz="3000" dirty="0"/>
              <a:t>afe</a:t>
            </a:r>
          </a:p>
          <a:p>
            <a:r>
              <a:rPr lang="en-GB" sz="3600" b="1" dirty="0"/>
              <a:t>	T</a:t>
            </a:r>
            <a:r>
              <a:rPr lang="en-GB" sz="3000" dirty="0"/>
              <a:t>eam</a:t>
            </a:r>
          </a:p>
        </p:txBody>
      </p:sp>
      <p:sp>
        <p:nvSpPr>
          <p:cNvPr id="9" name="Rectangle 8" descr="Heart"/>
          <p:cNvSpPr/>
          <p:nvPr/>
        </p:nvSpPr>
        <p:spPr>
          <a:xfrm>
            <a:off x="570780" y="2969498"/>
            <a:ext cx="576104" cy="576104"/>
          </a:xfrm>
          <a:prstGeom prst="rect">
            <a:avLst/>
          </a:prstGeom>
          <a: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0" name="Rectangle 9" descr="Ribbon"/>
          <p:cNvSpPr/>
          <p:nvPr/>
        </p:nvSpPr>
        <p:spPr>
          <a:xfrm>
            <a:off x="570780" y="3491715"/>
            <a:ext cx="576104" cy="576104"/>
          </a:xfrm>
          <a:prstGeom prst="rect">
            <a:avLst/>
          </a:prstGeom>
          <a: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11" name="Rectangle 10" descr="Traffic cone"/>
          <p:cNvSpPr/>
          <p:nvPr/>
        </p:nvSpPr>
        <p:spPr>
          <a:xfrm>
            <a:off x="570780" y="4064611"/>
            <a:ext cx="576104" cy="576104"/>
          </a:xfrm>
          <a:prstGeom prst="rect">
            <a:avLst/>
          </a:prstGeom>
          <a: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sp>
      <p:sp>
        <p:nvSpPr>
          <p:cNvPr id="12" name="Rectangle 11" descr="Users"/>
          <p:cNvSpPr/>
          <p:nvPr/>
        </p:nvSpPr>
        <p:spPr>
          <a:xfrm>
            <a:off x="581887" y="4620482"/>
            <a:ext cx="576104" cy="576104"/>
          </a:xfrm>
          <a:prstGeom prst="rect">
            <a:avLst/>
          </a:prstGeom>
          <a: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a:blip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sp>
      <p:pic>
        <p:nvPicPr>
          <p:cNvPr id="13" name="Picture 12">
            <a:extLst>
              <a:ext uri="{FF2B5EF4-FFF2-40B4-BE49-F238E27FC236}">
                <a16:creationId xmlns:a16="http://schemas.microsoft.com/office/drawing/2014/main" id="{BD302144-8CD9-4360-940A-77FF0ABCAF2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4" name="Picture 13">
            <a:extLst>
              <a:ext uri="{FF2B5EF4-FFF2-40B4-BE49-F238E27FC236}">
                <a16:creationId xmlns:a16="http://schemas.microsoft.com/office/drawing/2014/main" id="{8CCDF439-6F10-4B75-B1E9-BF7EF7E1194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
        <p:nvSpPr>
          <p:cNvPr id="2" name="Explosion 2 1"/>
          <p:cNvSpPr/>
          <p:nvPr/>
        </p:nvSpPr>
        <p:spPr>
          <a:xfrm>
            <a:off x="5433344" y="2307241"/>
            <a:ext cx="3490143" cy="2945051"/>
          </a:xfrm>
          <a:prstGeom prst="irregularSeal2">
            <a:avLst/>
          </a:prstGeom>
          <a:solidFill>
            <a:schemeClr val="accent6">
              <a:lumMod val="60000"/>
              <a:lumOff val="4000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These are our values!</a:t>
            </a:r>
          </a:p>
        </p:txBody>
      </p:sp>
    </p:spTree>
    <p:extLst>
      <p:ext uri="{BB962C8B-B14F-4D97-AF65-F5344CB8AC3E}">
        <p14:creationId xmlns:p14="http://schemas.microsoft.com/office/powerpoint/2010/main" val="29993585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5170646"/>
          </a:xfrm>
          <a:prstGeom prst="rect">
            <a:avLst/>
          </a:prstGeom>
          <a:noFill/>
        </p:spPr>
        <p:txBody>
          <a:bodyPr wrap="square" rtlCol="0">
            <a:spAutoFit/>
          </a:bodyPr>
          <a:lstStyle/>
          <a:p>
            <a:r>
              <a:rPr lang="en-GB" sz="3000" b="1" dirty="0"/>
              <a:t>	Believe:  </a:t>
            </a:r>
            <a:r>
              <a:rPr lang="en-GB" sz="3000" dirty="0"/>
              <a:t>We are a community who inspire all to believe in themselves and hold courageous aspirations.</a:t>
            </a:r>
          </a:p>
          <a:p>
            <a:r>
              <a:rPr lang="en-GB" sz="3000" b="1" dirty="0"/>
              <a:t>	Excellence:  </a:t>
            </a:r>
            <a:r>
              <a:rPr lang="en-GB" sz="3000" dirty="0"/>
              <a:t>Through a fun and engaging curriculum we develop the skills to excel as lifelong learners.</a:t>
            </a:r>
          </a:p>
          <a:p>
            <a:r>
              <a:rPr lang="en-GB" sz="3000" b="1" dirty="0"/>
              <a:t>	Safe:   </a:t>
            </a:r>
            <a:r>
              <a:rPr lang="en-GB" sz="3000" dirty="0"/>
              <a:t>We take responsibility for the safety of ourselves, others and the environment.</a:t>
            </a:r>
          </a:p>
          <a:p>
            <a:r>
              <a:rPr lang="en-GB" sz="3000" b="1" dirty="0"/>
              <a:t>	Team:   </a:t>
            </a:r>
            <a:r>
              <a:rPr lang="en-GB" sz="3000" dirty="0"/>
              <a:t>We nurture a culture of respect, kindness and collaboration so that we can be the best team.</a:t>
            </a:r>
          </a:p>
        </p:txBody>
      </p:sp>
      <p:sp>
        <p:nvSpPr>
          <p:cNvPr id="9" name="Rectangle 8" descr="Heart"/>
          <p:cNvSpPr/>
          <p:nvPr/>
        </p:nvSpPr>
        <p:spPr>
          <a:xfrm>
            <a:off x="570780" y="458555"/>
            <a:ext cx="476970" cy="455845"/>
          </a:xfrm>
          <a:prstGeom prst="rect">
            <a:avLst/>
          </a:prstGeom>
          <a: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sp>
      <p:sp>
        <p:nvSpPr>
          <p:cNvPr id="10" name="Rectangle 9" descr="Ribbon"/>
          <p:cNvSpPr/>
          <p:nvPr/>
        </p:nvSpPr>
        <p:spPr>
          <a:xfrm>
            <a:off x="570780" y="1815315"/>
            <a:ext cx="476970" cy="451635"/>
          </a:xfrm>
          <a:prstGeom prst="rect">
            <a:avLst/>
          </a:prstGeom>
          <a: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a:ln>
            <a:noFill/>
          </a:ln>
        </p:spPr>
        <p:style>
          <a:lnRef idx="2">
            <a:scrgbClr r="0" g="0" b="0"/>
          </a:lnRef>
          <a:fillRef idx="1">
            <a:scrgbClr r="0" g="0" b="0"/>
          </a:fillRef>
          <a:effectRef idx="0">
            <a:schemeClr val="accent3">
              <a:hueOff val="0"/>
              <a:satOff val="0"/>
              <a:lumOff val="0"/>
              <a:alphaOff val="0"/>
            </a:schemeClr>
          </a:effectRef>
          <a:fontRef idx="minor">
            <a:schemeClr val="lt1"/>
          </a:fontRef>
        </p:style>
      </p:sp>
      <p:sp>
        <p:nvSpPr>
          <p:cNvPr id="11" name="Rectangle 10" descr="Traffic cone"/>
          <p:cNvSpPr/>
          <p:nvPr/>
        </p:nvSpPr>
        <p:spPr>
          <a:xfrm>
            <a:off x="570780" y="3167865"/>
            <a:ext cx="476970" cy="516914"/>
          </a:xfrm>
          <a:prstGeom prst="rect">
            <a:avLst/>
          </a:prstGeom>
          <a: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a:blip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sp>
      <p:sp>
        <p:nvSpPr>
          <p:cNvPr id="12" name="Rectangle 11" descr="Users"/>
          <p:cNvSpPr/>
          <p:nvPr/>
        </p:nvSpPr>
        <p:spPr>
          <a:xfrm>
            <a:off x="570924" y="4072201"/>
            <a:ext cx="476826" cy="513493"/>
          </a:xfrm>
          <a:prstGeom prst="rect">
            <a:avLst/>
          </a:prstGeom>
          <a: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a:blip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sp>
      <p:pic>
        <p:nvPicPr>
          <p:cNvPr id="13" name="Picture 12">
            <a:extLst>
              <a:ext uri="{FF2B5EF4-FFF2-40B4-BE49-F238E27FC236}">
                <a16:creationId xmlns:a16="http://schemas.microsoft.com/office/drawing/2014/main" id="{DE5AE3EC-57F9-47E3-9ED2-8F4112CFC5E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4" name="Picture 13">
            <a:extLst>
              <a:ext uri="{FF2B5EF4-FFF2-40B4-BE49-F238E27FC236}">
                <a16:creationId xmlns:a16="http://schemas.microsoft.com/office/drawing/2014/main" id="{D3E4C58B-3696-4467-8DF8-F6CD63139C2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spTree>
    <p:extLst>
      <p:ext uri="{BB962C8B-B14F-4D97-AF65-F5344CB8AC3E}">
        <p14:creationId xmlns:p14="http://schemas.microsoft.com/office/powerpoint/2010/main" val="32755051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648325"/>
            <a:ext cx="9144000" cy="120967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0" y="5776108"/>
            <a:ext cx="9144000" cy="954107"/>
          </a:xfrm>
          <a:prstGeom prst="rect">
            <a:avLst/>
          </a:prstGeom>
          <a:noFill/>
        </p:spPr>
        <p:txBody>
          <a:bodyPr wrap="square" rtlCol="0">
            <a:spAutoFit/>
          </a:bodyPr>
          <a:lstStyle/>
          <a:p>
            <a:pPr algn="ctr"/>
            <a:r>
              <a:rPr lang="en-GB" sz="3200" dirty="0">
                <a:solidFill>
                  <a:schemeClr val="bg1"/>
                </a:solidFill>
              </a:rPr>
              <a:t>Be Your BEST</a:t>
            </a:r>
          </a:p>
          <a:p>
            <a:pPr algn="ctr"/>
            <a:r>
              <a:rPr lang="en-GB" sz="2400" dirty="0">
                <a:solidFill>
                  <a:schemeClr val="bg1"/>
                </a:solidFill>
              </a:rPr>
              <a:t>Believe – Excellence – Safe – Team </a:t>
            </a:r>
          </a:p>
        </p:txBody>
      </p:sp>
      <p:sp>
        <p:nvSpPr>
          <p:cNvPr id="8" name="TextBox 7"/>
          <p:cNvSpPr txBox="1"/>
          <p:nvPr/>
        </p:nvSpPr>
        <p:spPr>
          <a:xfrm>
            <a:off x="304079" y="381000"/>
            <a:ext cx="8619408" cy="5324535"/>
          </a:xfrm>
          <a:prstGeom prst="rect">
            <a:avLst/>
          </a:prstGeom>
          <a:noFill/>
        </p:spPr>
        <p:txBody>
          <a:bodyPr wrap="square" rtlCol="0">
            <a:spAutoFit/>
          </a:bodyPr>
          <a:lstStyle/>
          <a:p>
            <a:r>
              <a:rPr lang="en-GB" sz="3800" b="1" dirty="0"/>
              <a:t>Behaviour – Be Your BEST</a:t>
            </a:r>
          </a:p>
          <a:p>
            <a:pPr algn="ctr"/>
            <a:endParaRPr lang="en-GB" sz="3200" b="1" dirty="0"/>
          </a:p>
          <a:p>
            <a:r>
              <a:rPr lang="en-GB" sz="3000" dirty="0" smtClean="0"/>
              <a:t>We set the boundaries and model behaviour. E.g. teaching a child how to ask for a turn with a toy, or to ask for help from an adult. </a:t>
            </a:r>
          </a:p>
          <a:p>
            <a:r>
              <a:rPr lang="en-GB" sz="3000" dirty="0" smtClean="0"/>
              <a:t>We praise good behaviour. E.g. good sitting and listening or nice sharing with friends.</a:t>
            </a:r>
          </a:p>
          <a:p>
            <a:endParaRPr lang="en-GB" sz="3000" dirty="0"/>
          </a:p>
          <a:p>
            <a:r>
              <a:rPr lang="en-GB" sz="3000" dirty="0" smtClean="0"/>
              <a:t>Redirect behaviour. E.g. throwing a toy, we show them how to use the toy or where the balls or beanbags are that they can throw. </a:t>
            </a:r>
            <a:endParaRPr lang="en-GB" sz="3000" dirty="0"/>
          </a:p>
        </p:txBody>
      </p:sp>
      <p:pic>
        <p:nvPicPr>
          <p:cNvPr id="9" name="Picture 8">
            <a:extLst>
              <a:ext uri="{FF2B5EF4-FFF2-40B4-BE49-F238E27FC236}">
                <a16:creationId xmlns:a16="http://schemas.microsoft.com/office/drawing/2014/main" id="{4BDFF150-8127-4BEB-81D7-31D7C66266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641" y="5962649"/>
            <a:ext cx="1154590" cy="581841"/>
          </a:xfrm>
          <a:prstGeom prst="rect">
            <a:avLst/>
          </a:prstGeom>
        </p:spPr>
      </p:pic>
      <p:pic>
        <p:nvPicPr>
          <p:cNvPr id="10" name="Picture 9">
            <a:extLst>
              <a:ext uri="{FF2B5EF4-FFF2-40B4-BE49-F238E27FC236}">
                <a16:creationId xmlns:a16="http://schemas.microsoft.com/office/drawing/2014/main" id="{19A66585-B824-4915-8206-349DB827C7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2769" y="5962240"/>
            <a:ext cx="1154590" cy="581841"/>
          </a:xfrm>
          <a:prstGeom prst="rect">
            <a:avLst/>
          </a:prstGeom>
        </p:spPr>
      </p:pic>
      <p:pic>
        <p:nvPicPr>
          <p:cNvPr id="3" name="Picture 2" descr="Hands clip art and google on - Cliparti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9628" y="2895485"/>
            <a:ext cx="1434116" cy="1395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83732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E97CD146B70EB45B94249E398EA47F8" ma:contentTypeVersion="15" ma:contentTypeDescription="Create a new document." ma:contentTypeScope="" ma:versionID="fb4259cea63e0488818699fc8bbde6c8">
  <xsd:schema xmlns:xsd="http://www.w3.org/2001/XMLSchema" xmlns:xs="http://www.w3.org/2001/XMLSchema" xmlns:p="http://schemas.microsoft.com/office/2006/metadata/properties" xmlns:ns2="9543fe44-1c4f-4a7a-8ab4-df800ac9cc19" xmlns:ns3="b166c69e-ec86-425c-9d06-6b218d67bb7a" targetNamespace="http://schemas.microsoft.com/office/2006/metadata/properties" ma:root="true" ma:fieldsID="9c39b4c39076c5aa83c7d337500570cf" ns2:_="" ns3:_="">
    <xsd:import namespace="9543fe44-1c4f-4a7a-8ab4-df800ac9cc19"/>
    <xsd:import namespace="b166c69e-ec86-425c-9d06-6b218d67bb7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43fe44-1c4f-4a7a-8ab4-df800ac9cc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bb6080a2-3b36-47e1-b1f9-9b9405d5986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166c69e-ec86-425c-9d06-6b218d67bb7a"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b1f52a4a-7cf3-459b-9288-62fdd59c6933}" ma:internalName="TaxCatchAll" ma:showField="CatchAllData" ma:web="b166c69e-ec86-425c-9d06-6b218d67bb7a">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b166c69e-ec86-425c-9d06-6b218d67bb7a" xsi:nil="true"/>
    <lcf76f155ced4ddcb4097134ff3c332f xmlns="9543fe44-1c4f-4a7a-8ab4-df800ac9cc1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7E822A-71B6-4B2E-ADE5-B1F6C3D59BFD}">
  <ds:schemaRefs>
    <ds:schemaRef ds:uri="http://schemas.microsoft.com/sharepoint/v3/contenttype/forms"/>
  </ds:schemaRefs>
</ds:datastoreItem>
</file>

<file path=customXml/itemProps2.xml><?xml version="1.0" encoding="utf-8"?>
<ds:datastoreItem xmlns:ds="http://schemas.openxmlformats.org/officeDocument/2006/customXml" ds:itemID="{A7896077-93EF-42CB-A551-CD74ACDBD4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43fe44-1c4f-4a7a-8ab4-df800ac9cc19"/>
    <ds:schemaRef ds:uri="b166c69e-ec86-425c-9d06-6b218d67bb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5EB6A0-7E10-46BD-B11A-BAD4238B89FD}">
  <ds:schemaRefs>
    <ds:schemaRef ds:uri="http://schemas.microsoft.com/office/2006/documentManagement/types"/>
    <ds:schemaRef ds:uri="9543fe44-1c4f-4a7a-8ab4-df800ac9cc19"/>
    <ds:schemaRef ds:uri="http://purl.org/dc/elements/1.1/"/>
    <ds:schemaRef ds:uri="http://schemas.microsoft.com/office/infopath/2007/PartnerControls"/>
    <ds:schemaRef ds:uri="http://purl.org/dc/terms/"/>
    <ds:schemaRef ds:uri="http://schemas.microsoft.com/office/2006/metadata/properties"/>
    <ds:schemaRef ds:uri="b166c69e-ec86-425c-9d06-6b218d67bb7a"/>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658</TotalTime>
  <Words>1331</Words>
  <Application>Microsoft Office PowerPoint</Application>
  <PresentationFormat>On-screen Show (4:3)</PresentationFormat>
  <Paragraphs>147</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Hicks</dc:creator>
  <cp:lastModifiedBy>Philippa Thomas</cp:lastModifiedBy>
  <cp:revision>70</cp:revision>
  <cp:lastPrinted>2024-09-11T09:46:55Z</cp:lastPrinted>
  <dcterms:created xsi:type="dcterms:W3CDTF">2019-09-11T08:08:18Z</dcterms:created>
  <dcterms:modified xsi:type="dcterms:W3CDTF">2025-07-10T11:18:10Z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0x010100AE97CD146B70EB45B94249E398EA47F8</vt:lpwstr>
  </property>
</Properties>
</file>